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3093234" x="0"/>
            <a:ext cy="712499" cx="84582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9" name="Shape 9"/>
          <p:cNvSpPr txBox="1"/>
          <p:nvPr>
            <p:ph type="ctrTitle"/>
          </p:nvPr>
        </p:nvSpPr>
        <p:spPr>
          <a:xfrm>
            <a:off y="1300757" x="685800"/>
            <a:ext cy="1684199" cx="7772400"/>
          </a:xfrm>
          <a:prstGeom prst="rect">
            <a:avLst/>
          </a:prstGeom>
        </p:spPr>
        <p:txBody>
          <a:bodyPr bIns="91425" rIns="91425" lIns="91425" t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p:txBody>
      </p:sp>
      <p:sp>
        <p:nvSpPr>
          <p:cNvPr id="10" name="Shape 10"/>
          <p:cNvSpPr txBox="1"/>
          <p:nvPr>
            <p:ph idx="1" type="subTitle"/>
          </p:nvPr>
        </p:nvSpPr>
        <p:spPr>
          <a:xfrm>
            <a:off y="3093357" x="685800"/>
            <a:ext cy="712499" cx="7772400"/>
          </a:xfrm>
          <a:prstGeom prst="rect">
            <a:avLst/>
          </a:prstGeom>
        </p:spPr>
        <p:txBody>
          <a:bodyPr bIns="91425" rIns="91425" lIns="91425" t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b="1" sz="3000">
                <a:solidFill>
                  <a:schemeClr val="lt2"/>
                </a:solidFill>
              </a:defRPr>
            </a:lvl2pPr>
            <a:lvl3pPr>
              <a:spcBef>
                <a:spcPts val="0"/>
              </a:spcBef>
              <a:buClr>
                <a:schemeClr val="lt2"/>
              </a:buClr>
              <a:buSzPct val="100000"/>
              <a:buNone/>
              <a:defRPr b="1" sz="3000">
                <a:solidFill>
                  <a:schemeClr val="lt2"/>
                </a:solidFill>
              </a:defRPr>
            </a:lvl3pPr>
            <a:lvl4pPr>
              <a:spcBef>
                <a:spcPts val="0"/>
              </a:spcBef>
              <a:buClr>
                <a:schemeClr val="lt2"/>
              </a:buClr>
              <a:buSzPct val="100000"/>
              <a:buNone/>
              <a:defRPr b="1" sz="3000">
                <a:solidFill>
                  <a:schemeClr val="lt2"/>
                </a:solidFill>
              </a:defRPr>
            </a:lvl4pPr>
            <a:lvl5pPr>
              <a:spcBef>
                <a:spcPts val="0"/>
              </a:spcBef>
              <a:buClr>
                <a:schemeClr val="lt2"/>
              </a:buClr>
              <a:buSzPct val="100000"/>
              <a:buNone/>
              <a:defRPr b="1" sz="3000">
                <a:solidFill>
                  <a:schemeClr val="lt2"/>
                </a:solidFill>
              </a:defRPr>
            </a:lvl5pPr>
            <a:lvl6pPr>
              <a:spcBef>
                <a:spcPts val="0"/>
              </a:spcBef>
              <a:buClr>
                <a:schemeClr val="lt2"/>
              </a:buClr>
              <a:buSzPct val="100000"/>
              <a:buNone/>
              <a:defRPr b="1" sz="3000">
                <a:solidFill>
                  <a:schemeClr val="lt2"/>
                </a:solidFill>
              </a:defRPr>
            </a:lvl6pPr>
            <a:lvl7pPr>
              <a:spcBef>
                <a:spcPts val="0"/>
              </a:spcBef>
              <a:buClr>
                <a:schemeClr val="lt2"/>
              </a:buClr>
              <a:buSzPct val="100000"/>
              <a:buNone/>
              <a:defRPr b="1" sz="3000">
                <a:solidFill>
                  <a:schemeClr val="lt2"/>
                </a:solidFill>
              </a:defRPr>
            </a:lvl7pPr>
            <a:lvl8pPr>
              <a:spcBef>
                <a:spcPts val="0"/>
              </a:spcBef>
              <a:buClr>
                <a:schemeClr val="lt2"/>
              </a:buClr>
              <a:buSzPct val="100000"/>
              <a:buNone/>
              <a:defRPr b="1" sz="3000">
                <a:solidFill>
                  <a:schemeClr val="lt2"/>
                </a:solidFill>
              </a:defRPr>
            </a:lvl8pPr>
            <a:lvl9pPr>
              <a:spcBef>
                <a:spcPts val="0"/>
              </a:spcBef>
              <a:buClr>
                <a:schemeClr val="lt2"/>
              </a:buClr>
              <a:buSzPct val="100000"/>
              <a:buNone/>
              <a:defRPr b="1" sz="30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y="0" x="0"/>
          <a:ext cy="0" cx="0"/>
          <a:chOff y="0" x="0"/>
          <a:chExt cy="0" cx="0"/>
        </a:xfrm>
      </p:grpSpPr>
      <p:sp>
        <p:nvSpPr>
          <p:cNvPr id="12" name="Shape 12"/>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3" name="Shape 13"/>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y="1460499" x="457200"/>
            <a:ext cy="34652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5" name="Shape 15"/>
        <p:cNvGrpSpPr/>
        <p:nvPr/>
      </p:nvGrpSpPr>
      <p:grpSpPr>
        <a:xfrm>
          <a:off y="0" x="0"/>
          <a:ext cy="0" cx="0"/>
          <a:chOff y="0" x="0"/>
          <a:chExt cy="0" cx="0"/>
        </a:xfrm>
      </p:grpSpPr>
      <p:sp>
        <p:nvSpPr>
          <p:cNvPr id="16" name="Shape 16"/>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460499" x="457200"/>
            <a:ext cy="3465299" cx="40302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y="1461908" x="4656667"/>
            <a:ext cy="3465299" cx="40302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 name="Shape 20"/>
        <p:cNvGrpSpPr/>
        <p:nvPr/>
      </p:nvGrpSpPr>
      <p:grpSpPr>
        <a:xfrm>
          <a:off y="0" x="0"/>
          <a:ext cy="0" cx="0"/>
          <a:chOff y="0" x="0"/>
          <a:chExt cy="0" cx="0"/>
        </a:xfrm>
      </p:grpSpPr>
      <p:sp>
        <p:nvSpPr>
          <p:cNvPr id="21" name="Shape 21"/>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p:nvPr/>
        </p:nvSpPr>
        <p:spPr>
          <a:xfrm>
            <a:off y="4406309" x="0"/>
            <a:ext cy="519599"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1" type="body"/>
          </p:nvPr>
        </p:nvSpPr>
        <p:spPr>
          <a:xfrm>
            <a:off y="4406309" x="457200"/>
            <a:ext cy="519599" cx="8229600"/>
          </a:xfrm>
          <a:prstGeom prst="rect">
            <a:avLst/>
          </a:prstGeom>
        </p:spPr>
        <p:txBody>
          <a:bodyPr bIns="91425" rIns="91425" lIns="91425" tIns="91425" anchor="ctr" anchorCtr="0"/>
          <a:lstStyle>
            <a:lvl1pPr>
              <a:spcBef>
                <a:spcPts val="0"/>
              </a:spcBef>
              <a:buClr>
                <a:schemeClr val="lt1"/>
              </a:buClr>
              <a:buSzPct val="100000"/>
              <a:buNone/>
              <a:defRPr b="1" sz="2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7" x="457200"/>
            <a:ext cy="1141499" cx="8229600"/>
          </a:xfrm>
          <a:prstGeom prst="rect">
            <a:avLst/>
          </a:prstGeom>
          <a:noFill/>
          <a:ln>
            <a:noFill/>
          </a:ln>
        </p:spPr>
        <p:txBody>
          <a:bodyPr bIns="91425" rIns="91425" lIns="91425" tIns="91425" anchor="b" anchorCtr="0"/>
          <a:lstStyle>
            <a:lvl1pPr>
              <a:spcBef>
                <a:spcPts val="0"/>
              </a:spcBef>
              <a:buClr>
                <a:schemeClr val="lt1"/>
              </a:buClr>
              <a:buSzPct val="100000"/>
              <a:buNone/>
              <a:defRPr b="1" sz="4800">
                <a:solidFill>
                  <a:schemeClr val="lt1"/>
                </a:solidFill>
              </a:defRPr>
            </a:lvl1pPr>
            <a:lvl2pPr>
              <a:spcBef>
                <a:spcPts val="0"/>
              </a:spcBef>
              <a:buClr>
                <a:schemeClr val="lt1"/>
              </a:buClr>
              <a:buSzPct val="100000"/>
              <a:buNone/>
              <a:defRPr b="1" sz="4800">
                <a:solidFill>
                  <a:schemeClr val="lt1"/>
                </a:solidFill>
              </a:defRPr>
            </a:lvl2pPr>
            <a:lvl3pPr>
              <a:spcBef>
                <a:spcPts val="0"/>
              </a:spcBef>
              <a:buClr>
                <a:schemeClr val="lt1"/>
              </a:buClr>
              <a:buSzPct val="100000"/>
              <a:buNone/>
              <a:defRPr b="1" sz="4800">
                <a:solidFill>
                  <a:schemeClr val="lt1"/>
                </a:solidFill>
              </a:defRPr>
            </a:lvl3pPr>
            <a:lvl4pPr>
              <a:spcBef>
                <a:spcPts val="0"/>
              </a:spcBef>
              <a:buClr>
                <a:schemeClr val="lt1"/>
              </a:buClr>
              <a:buSzPct val="100000"/>
              <a:buNone/>
              <a:defRPr b="1" sz="4800">
                <a:solidFill>
                  <a:schemeClr val="lt1"/>
                </a:solidFill>
              </a:defRPr>
            </a:lvl4pPr>
            <a:lvl5pPr>
              <a:spcBef>
                <a:spcPts val="0"/>
              </a:spcBef>
              <a:buClr>
                <a:schemeClr val="lt1"/>
              </a:buClr>
              <a:buSzPct val="100000"/>
              <a:buNone/>
              <a:defRPr b="1" sz="4800">
                <a:solidFill>
                  <a:schemeClr val="lt1"/>
                </a:solidFill>
              </a:defRPr>
            </a:lvl5pPr>
            <a:lvl6pPr>
              <a:spcBef>
                <a:spcPts val="0"/>
              </a:spcBef>
              <a:buClr>
                <a:schemeClr val="lt1"/>
              </a:buClr>
              <a:buSzPct val="100000"/>
              <a:buNone/>
              <a:defRPr b="1" sz="4800">
                <a:solidFill>
                  <a:schemeClr val="lt1"/>
                </a:solidFill>
              </a:defRPr>
            </a:lvl6pPr>
            <a:lvl7pPr>
              <a:spcBef>
                <a:spcPts val="0"/>
              </a:spcBef>
              <a:buClr>
                <a:schemeClr val="lt1"/>
              </a:buClr>
              <a:buSzPct val="100000"/>
              <a:buNone/>
              <a:defRPr b="1" sz="4800">
                <a:solidFill>
                  <a:schemeClr val="lt1"/>
                </a:solidFill>
              </a:defRPr>
            </a:lvl7pPr>
            <a:lvl8pPr>
              <a:spcBef>
                <a:spcPts val="0"/>
              </a:spcBef>
              <a:buClr>
                <a:schemeClr val="lt1"/>
              </a:buClr>
              <a:buSzPct val="100000"/>
              <a:buNone/>
              <a:defRPr b="1" sz="4800">
                <a:solidFill>
                  <a:schemeClr val="lt1"/>
                </a:solidFill>
              </a:defRPr>
            </a:lvl8pPr>
            <a:lvl9pPr>
              <a:spcBef>
                <a:spcPts val="0"/>
              </a:spcBef>
              <a:buClr>
                <a:schemeClr val="lt1"/>
              </a:buClr>
              <a:buSzPct val="100000"/>
              <a:buNone/>
              <a:defRPr b="1" sz="4800">
                <a:solidFill>
                  <a:schemeClr val="lt1"/>
                </a:solidFill>
              </a:defRPr>
            </a:lvl9pPr>
          </a:lstStyle>
          <a:p/>
        </p:txBody>
      </p:sp>
      <p:sp>
        <p:nvSpPr>
          <p:cNvPr id="6" name="Shape 6"/>
          <p:cNvSpPr txBox="1"/>
          <p:nvPr>
            <p:ph idx="1" type="body"/>
          </p:nvPr>
        </p:nvSpPr>
        <p:spPr>
          <a:xfrm>
            <a:off y="1460499" x="457200"/>
            <a:ext cy="3465299" cx="8229600"/>
          </a:xfrm>
          <a:prstGeom prst="rect">
            <a:avLst/>
          </a:prstGeom>
          <a:noFill/>
          <a:ln>
            <a:noFill/>
          </a:ln>
        </p:spPr>
        <p:txBody>
          <a:bodyPr bIns="91425" rIns="91425" lIns="91425" t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2.gif"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1.gif"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5.gif"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4.gif"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3.gif"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0.gif"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1300750" x="793800"/>
            <a:ext cy="1684199" cx="7664400"/>
          </a:xfrm>
          <a:prstGeom prst="rect">
            <a:avLst/>
          </a:prstGeom>
        </p:spPr>
        <p:txBody>
          <a:bodyPr bIns="91425" rIns="91425" lIns="91425" tIns="91425" anchor="b" anchorCtr="0">
            <a:noAutofit/>
          </a:bodyPr>
          <a:lstStyle/>
          <a:p>
            <a:pPr>
              <a:spcBef>
                <a:spcPts val="0"/>
              </a:spcBef>
              <a:buNone/>
            </a:pPr>
            <a:r>
              <a:rPr b="0" lang="en">
                <a:latin typeface="Didact Gothic"/>
                <a:ea typeface="Didact Gothic"/>
                <a:cs typeface="Didact Gothic"/>
                <a:sym typeface="Didact Gothic"/>
              </a:rPr>
              <a:t>Dialysis</a:t>
            </a:r>
          </a:p>
        </p:txBody>
      </p:sp>
      <p:sp>
        <p:nvSpPr>
          <p:cNvPr id="29" name="Shape 29"/>
          <p:cNvSpPr txBox="1"/>
          <p:nvPr>
            <p:ph idx="1" type="subTitle"/>
          </p:nvPr>
        </p:nvSpPr>
        <p:spPr>
          <a:xfrm>
            <a:off y="3093350" x="793975"/>
            <a:ext cy="712499" cx="7664400"/>
          </a:xfrm>
          <a:prstGeom prst="rect">
            <a:avLst/>
          </a:prstGeom>
        </p:spPr>
        <p:txBody>
          <a:bodyPr bIns="91425" rIns="91425" lIns="91425" tIns="91425" anchor="ctr" anchorCtr="0">
            <a:noAutofit/>
          </a:bodyPr>
          <a:lstStyle/>
          <a:p>
            <a:pPr>
              <a:spcBef>
                <a:spcPts val="0"/>
              </a:spcBef>
              <a:buNone/>
            </a:pPr>
            <a:r>
              <a:rPr b="0" sz="2800" lang="en">
                <a:latin typeface="Didact Gothic"/>
                <a:ea typeface="Didact Gothic"/>
                <a:cs typeface="Didact Gothic"/>
                <a:sym typeface="Didact Gothic"/>
              </a:rPr>
              <a:t>Rachel Peterson, Sam Boyd, Miranda Franyovich, Cosette Seidenberg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sz="3600" lang="en"/>
              <a:t>What happens if kidneys fail?</a:t>
            </a:r>
          </a:p>
        </p:txBody>
      </p:sp>
      <p:sp>
        <p:nvSpPr>
          <p:cNvPr id="87" name="Shape 87"/>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rPr lang="en"/>
              <a:t>When the kidneys fail, your body fills up with extra water and waste products. The products can be very harmful the body and this condition often goes by the name of Uremia. Having this condition may cause hands or feet to swell, and you will feel tired and weak due to your blood not being cleaned properly.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sz="3000" lang="en"/>
              <a:t>Example of a good kidney vs. a bad kidney</a:t>
            </a:r>
          </a:p>
        </p:txBody>
      </p:sp>
      <p:sp>
        <p:nvSpPr>
          <p:cNvPr id="93" name="Shape 93"/>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t/>
            </a:r>
            <a:endParaRPr/>
          </a:p>
        </p:txBody>
      </p:sp>
      <p:pic>
        <p:nvPicPr>
          <p:cNvPr id="94" name="Shape 94"/>
          <p:cNvPicPr preferRelativeResize="0"/>
          <p:nvPr/>
        </p:nvPicPr>
        <p:blipFill>
          <a:blip r:embed="rId3">
            <a:alphaModFix/>
          </a:blip>
          <a:stretch>
            <a:fillRect/>
          </a:stretch>
        </p:blipFill>
        <p:spPr>
          <a:xfrm>
            <a:off y="1512937" x="3664599"/>
            <a:ext cy="3360425" cx="165109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So what is Dialysis?</a:t>
            </a:r>
          </a:p>
        </p:txBody>
      </p:sp>
      <p:sp>
        <p:nvSpPr>
          <p:cNvPr id="100" name="Shape 100"/>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rPr lang="en"/>
              <a:t>Dialysis is the process of removing waste and excess water from the blood and is used primarily as an artificial replacement to loss of kidney function, usually due to renal failure.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sz="3600" lang="en"/>
              <a:t>Example of Dialysis machine</a:t>
            </a:r>
          </a:p>
        </p:txBody>
      </p:sp>
      <p:sp>
        <p:nvSpPr>
          <p:cNvPr id="106" name="Shape 106"/>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t/>
            </a:r>
            <a:endParaRPr/>
          </a:p>
        </p:txBody>
      </p:sp>
      <p:pic>
        <p:nvPicPr>
          <p:cNvPr id="107" name="Shape 107"/>
          <p:cNvPicPr preferRelativeResize="0"/>
          <p:nvPr/>
        </p:nvPicPr>
        <p:blipFill>
          <a:blip r:embed="rId3">
            <a:alphaModFix/>
          </a:blip>
          <a:stretch>
            <a:fillRect/>
          </a:stretch>
        </p:blipFill>
        <p:spPr>
          <a:xfrm>
            <a:off y="1577200" x="503375"/>
            <a:ext cy="2857500" cx="28575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05975" x="0"/>
            <a:ext cy="1036800" cx="8686800"/>
          </a:xfrm>
          <a:prstGeom prst="rect">
            <a:avLst/>
          </a:prstGeom>
        </p:spPr>
        <p:txBody>
          <a:bodyPr bIns="91425" rIns="91425" lIns="91425" tIns="91425" anchor="b" anchorCtr="0">
            <a:noAutofit/>
          </a:bodyPr>
          <a:lstStyle/>
          <a:p>
            <a:pPr>
              <a:spcBef>
                <a:spcPts val="0"/>
              </a:spcBef>
              <a:buNone/>
            </a:pPr>
            <a:r>
              <a:rPr b="0" sz="3800" lang="en">
                <a:latin typeface="Didact Gothic"/>
                <a:ea typeface="Didact Gothic"/>
                <a:cs typeface="Didact Gothic"/>
                <a:sym typeface="Didact Gothic"/>
              </a:rPr>
              <a:t>Where is urine produced in the body?</a:t>
            </a:r>
          </a:p>
        </p:txBody>
      </p:sp>
      <p:sp>
        <p:nvSpPr>
          <p:cNvPr id="35" name="Shape 35"/>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42900" marL="457200">
              <a:spcBef>
                <a:spcPts val="0"/>
              </a:spcBef>
              <a:buClr>
                <a:schemeClr val="dk1"/>
              </a:buClr>
              <a:buSzPct val="100000"/>
              <a:buFont typeface="Arial"/>
              <a:buChar char="●"/>
            </a:pPr>
            <a:r>
              <a:rPr sz="1800" lang="en">
                <a:solidFill>
                  <a:schemeClr val="dk1"/>
                </a:solidFill>
              </a:rPr>
              <a:t>kidneys </a:t>
            </a:r>
          </a:p>
          <a:p>
            <a:pPr rtl="0" lvl="0" indent="-342900" marL="457200">
              <a:spcBef>
                <a:spcPts val="0"/>
              </a:spcBef>
              <a:buClr>
                <a:schemeClr val="dk1"/>
              </a:buClr>
              <a:buSzPct val="100000"/>
              <a:buFont typeface="Arial"/>
              <a:buChar char="●"/>
            </a:pPr>
            <a:r>
              <a:rPr sz="1800" lang="en">
                <a:solidFill>
                  <a:schemeClr val="dk1"/>
                </a:solidFill>
              </a:rPr>
              <a:t>the kidneys produce urine by taking the toxins out of you blood</a:t>
            </a:r>
          </a:p>
          <a:p>
            <a:pPr rtl="0" lvl="0">
              <a:spcBef>
                <a:spcPts val="0"/>
              </a:spcBef>
              <a:buNone/>
            </a:pPr>
            <a:r>
              <a:t/>
            </a:r>
            <a:endParaRPr sz="1800">
              <a:solidFill>
                <a:schemeClr val="dk1"/>
              </a:solidFill>
            </a:endParaRPr>
          </a:p>
          <a:p>
            <a:pPr rtl="0">
              <a:spcBef>
                <a:spcPts val="0"/>
              </a:spcBef>
              <a:buNone/>
            </a:pPr>
            <a:r>
              <a:t/>
            </a:r>
            <a:endParaRPr sz="1200">
              <a:solidFill>
                <a:schemeClr val="dk1"/>
              </a:solidFill>
            </a:endParaRPr>
          </a:p>
          <a:p>
            <a:pPr>
              <a:spcBef>
                <a:spcPts val="0"/>
              </a:spcBef>
              <a:buNone/>
            </a:pPr>
            <a:r>
              <a:t/>
            </a:r>
            <a:endParaRPr sz="1200">
              <a:solidFill>
                <a:schemeClr val="dk1"/>
              </a:solidFill>
            </a:endParaRPr>
          </a:p>
        </p:txBody>
      </p:sp>
      <p:pic>
        <p:nvPicPr>
          <p:cNvPr id="36" name="Shape 36"/>
          <p:cNvPicPr preferRelativeResize="0"/>
          <p:nvPr/>
        </p:nvPicPr>
        <p:blipFill>
          <a:blip r:embed="rId3">
            <a:alphaModFix/>
          </a:blip>
          <a:stretch>
            <a:fillRect/>
          </a:stretch>
        </p:blipFill>
        <p:spPr>
          <a:xfrm>
            <a:off y="2453450" x="1163625"/>
            <a:ext cy="2286000" cx="30480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5" x="0"/>
            <a:ext cy="1048200" cx="8686800"/>
          </a:xfrm>
          <a:prstGeom prst="rect">
            <a:avLst/>
          </a:prstGeom>
        </p:spPr>
        <p:txBody>
          <a:bodyPr bIns="91425" rIns="91425" lIns="91425" tIns="91425" anchor="b" anchorCtr="0">
            <a:noAutofit/>
          </a:bodyPr>
          <a:lstStyle/>
          <a:p>
            <a:pPr>
              <a:spcBef>
                <a:spcPts val="0"/>
              </a:spcBef>
              <a:buNone/>
            </a:pPr>
            <a:r>
              <a:rPr b="0" sz="3800" lang="en">
                <a:latin typeface="Didact Gothic"/>
                <a:ea typeface="Didact Gothic"/>
                <a:cs typeface="Didact Gothic"/>
                <a:sym typeface="Didact Gothic"/>
              </a:rPr>
              <a:t>How is urine produced in the body?</a:t>
            </a:r>
          </a:p>
        </p:txBody>
      </p:sp>
      <p:sp>
        <p:nvSpPr>
          <p:cNvPr id="42" name="Shape 42"/>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42900" marL="457200">
              <a:spcBef>
                <a:spcPts val="0"/>
              </a:spcBef>
              <a:buClr>
                <a:schemeClr val="dk2"/>
              </a:buClr>
              <a:buSzPct val="100000"/>
              <a:buFont typeface="Arial"/>
              <a:buChar char="●"/>
            </a:pPr>
            <a:r>
              <a:rPr sz="1800" lang="en"/>
              <a:t>the kidneys are able to take out the toxins in your blood by</a:t>
            </a:r>
          </a:p>
          <a:p>
            <a:pPr rtl="0">
              <a:spcBef>
                <a:spcPts val="0"/>
              </a:spcBef>
              <a:buNone/>
            </a:pPr>
            <a:r>
              <a:rPr sz="1800" lang="en"/>
              <a:t>	</a:t>
            </a:r>
            <a:r>
              <a:rPr b="1" sz="1800" lang="en"/>
              <a:t>- </a:t>
            </a:r>
            <a:r>
              <a:rPr sz="1800" lang="en"/>
              <a:t>filtering the blood</a:t>
            </a:r>
          </a:p>
          <a:p>
            <a:pPr rtl="0" lvl="0" indent="-342900" marL="457200">
              <a:spcBef>
                <a:spcPts val="0"/>
              </a:spcBef>
              <a:buClr>
                <a:schemeClr val="dk2"/>
              </a:buClr>
              <a:buSzPct val="100000"/>
              <a:buFont typeface="Arial"/>
              <a:buChar char="●"/>
            </a:pPr>
            <a:r>
              <a:rPr sz="1800" lang="en"/>
              <a:t>the toxins are</a:t>
            </a:r>
          </a:p>
          <a:p>
            <a:pPr rtl="0">
              <a:spcBef>
                <a:spcPts val="0"/>
              </a:spcBef>
              <a:buNone/>
            </a:pPr>
            <a:r>
              <a:rPr sz="1800" lang="en"/>
              <a:t>	</a:t>
            </a:r>
            <a:r>
              <a:rPr b="1" sz="1800" lang="en"/>
              <a:t>- </a:t>
            </a:r>
            <a:r>
              <a:rPr sz="1800" lang="en"/>
              <a:t>urea</a:t>
            </a:r>
          </a:p>
          <a:p>
            <a:pPr rtl="0">
              <a:spcBef>
                <a:spcPts val="0"/>
              </a:spcBef>
              <a:buNone/>
            </a:pPr>
            <a:r>
              <a:rPr sz="1800" lang="en"/>
              <a:t>	</a:t>
            </a:r>
            <a:r>
              <a:rPr b="1" sz="1800" lang="en"/>
              <a:t>- </a:t>
            </a:r>
            <a:r>
              <a:rPr sz="1800" lang="en"/>
              <a:t>ions (salt)</a:t>
            </a:r>
          </a:p>
          <a:p>
            <a:pPr rtl="0" lvl="0">
              <a:spcBef>
                <a:spcPts val="0"/>
              </a:spcBef>
              <a:buNone/>
            </a:pPr>
            <a:r>
              <a:rPr sz="1800" lang="en"/>
              <a:t>	</a:t>
            </a:r>
            <a:r>
              <a:rPr b="1" sz="1800" lang="en"/>
              <a:t>-</a:t>
            </a:r>
            <a:r>
              <a:rPr sz="1800" lang="en"/>
              <a:t> ammonia</a:t>
            </a:r>
          </a:p>
        </p:txBody>
      </p:sp>
      <p:pic>
        <p:nvPicPr>
          <p:cNvPr id="43" name="Shape 43"/>
          <p:cNvPicPr preferRelativeResize="0"/>
          <p:nvPr/>
        </p:nvPicPr>
        <p:blipFill>
          <a:blip r:embed="rId3">
            <a:alphaModFix/>
          </a:blip>
          <a:stretch>
            <a:fillRect/>
          </a:stretch>
        </p:blipFill>
        <p:spPr>
          <a:xfrm>
            <a:off y="2409200" x="3819775"/>
            <a:ext cy="1714500" cx="22860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05975" x="0"/>
            <a:ext cy="1048200" cx="8686800"/>
          </a:xfrm>
          <a:prstGeom prst="rect">
            <a:avLst/>
          </a:prstGeom>
        </p:spPr>
        <p:txBody>
          <a:bodyPr bIns="91425" rIns="91425" lIns="91425" tIns="91425" anchor="b" anchorCtr="0">
            <a:noAutofit/>
          </a:bodyPr>
          <a:lstStyle/>
          <a:p>
            <a:pPr>
              <a:spcBef>
                <a:spcPts val="0"/>
              </a:spcBef>
              <a:buNone/>
            </a:pPr>
            <a:r>
              <a:rPr b="0" sz="3800" lang="en">
                <a:latin typeface="Didact Gothic"/>
                <a:ea typeface="Didact Gothic"/>
                <a:cs typeface="Didact Gothic"/>
                <a:sym typeface="Didact Gothic"/>
              </a:rPr>
              <a:t>What is the process of removing waste?</a:t>
            </a:r>
          </a:p>
        </p:txBody>
      </p:sp>
      <p:sp>
        <p:nvSpPr>
          <p:cNvPr id="49" name="Shape 49"/>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42900" marL="457200">
              <a:spcBef>
                <a:spcPts val="0"/>
              </a:spcBef>
              <a:buClr>
                <a:schemeClr val="dk2"/>
              </a:buClr>
              <a:buSzPct val="100000"/>
              <a:buFont typeface="Arial"/>
              <a:buChar char="●"/>
            </a:pPr>
            <a:r>
              <a:rPr sz="1800" lang="en">
                <a:latin typeface="Didact Gothic"/>
                <a:ea typeface="Didact Gothic"/>
                <a:cs typeface="Didact Gothic"/>
                <a:sym typeface="Didact Gothic"/>
              </a:rPr>
              <a:t>cells produce waste from cell respiration</a:t>
            </a:r>
          </a:p>
          <a:p>
            <a:pPr lvl="0" indent="-342900" marL="457200">
              <a:spcBef>
                <a:spcPts val="0"/>
              </a:spcBef>
              <a:buClr>
                <a:schemeClr val="dk2"/>
              </a:buClr>
              <a:buSzPct val="100000"/>
              <a:buFont typeface="Arial"/>
              <a:buChar char="●"/>
            </a:pPr>
            <a:r>
              <a:rPr sz="1800" lang="en">
                <a:latin typeface="Didact Gothic"/>
                <a:ea typeface="Didact Gothic"/>
                <a:cs typeface="Didact Gothic"/>
                <a:sym typeface="Didact Gothic"/>
              </a:rPr>
              <a:t>this waste is exerted into the blood and is filtered through the kidneys out to the urine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5" x="0"/>
            <a:ext cy="1036800" cx="8686800"/>
          </a:xfrm>
          <a:prstGeom prst="rect">
            <a:avLst/>
          </a:prstGeom>
        </p:spPr>
        <p:txBody>
          <a:bodyPr bIns="91425" rIns="91425" lIns="91425" tIns="91425" anchor="b" anchorCtr="0">
            <a:noAutofit/>
          </a:bodyPr>
          <a:lstStyle/>
          <a:p>
            <a:pPr>
              <a:spcBef>
                <a:spcPts val="0"/>
              </a:spcBef>
              <a:buNone/>
            </a:pPr>
            <a:r>
              <a:rPr b="0" sz="3800" lang="en">
                <a:latin typeface="Didact Gothic"/>
                <a:ea typeface="Didact Gothic"/>
                <a:cs typeface="Didact Gothic"/>
                <a:sym typeface="Didact Gothic"/>
              </a:rPr>
              <a:t>How does Dialysis remove waste?</a:t>
            </a:r>
          </a:p>
        </p:txBody>
      </p:sp>
      <p:sp>
        <p:nvSpPr>
          <p:cNvPr id="55" name="Shape 55"/>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42900" marL="457200">
              <a:spcBef>
                <a:spcPts val="0"/>
              </a:spcBef>
              <a:buClr>
                <a:schemeClr val="dk2"/>
              </a:buClr>
              <a:buSzPct val="100000"/>
              <a:buFont typeface="Arial"/>
              <a:buChar char="●"/>
            </a:pPr>
            <a:r>
              <a:rPr sz="1800" lang="en">
                <a:latin typeface="Didact Gothic"/>
                <a:ea typeface="Didact Gothic"/>
                <a:cs typeface="Didact Gothic"/>
                <a:sym typeface="Didact Gothic"/>
              </a:rPr>
              <a:t>Cell waste is released into the blood. </a:t>
            </a:r>
          </a:p>
          <a:p>
            <a:pPr rtl="0" lvl="0" indent="-342900" marL="457200">
              <a:spcBef>
                <a:spcPts val="0"/>
              </a:spcBef>
              <a:buClr>
                <a:schemeClr val="dk2"/>
              </a:buClr>
              <a:buSzPct val="100000"/>
              <a:buFont typeface="Arial"/>
              <a:buChar char="●"/>
            </a:pPr>
            <a:r>
              <a:rPr sz="1800" lang="en">
                <a:latin typeface="Didact Gothic"/>
                <a:ea typeface="Didact Gothic"/>
                <a:cs typeface="Didact Gothic"/>
                <a:sym typeface="Didact Gothic"/>
              </a:rPr>
              <a:t>The blood is pumped out and through the dialysis machine which filters the blood.</a:t>
            </a:r>
          </a:p>
          <a:p>
            <a:pPr lvl="0" indent="-342900" marL="457200">
              <a:spcBef>
                <a:spcPts val="0"/>
              </a:spcBef>
              <a:buClr>
                <a:schemeClr val="dk2"/>
              </a:buClr>
              <a:buSzPct val="100000"/>
              <a:buFont typeface="Arial"/>
              <a:buChar char="●"/>
            </a:pPr>
            <a:r>
              <a:rPr sz="1800" lang="en">
                <a:latin typeface="Didact Gothic"/>
                <a:ea typeface="Didact Gothic"/>
                <a:cs typeface="Didact Gothic"/>
                <a:sym typeface="Didact Gothic"/>
              </a:rPr>
              <a:t>The newly filtered blood is pumped back into the body</a:t>
            </a:r>
          </a:p>
        </p:txBody>
      </p:sp>
      <p:pic>
        <p:nvPicPr>
          <p:cNvPr id="56" name="Shape 56"/>
          <p:cNvPicPr preferRelativeResize="0"/>
          <p:nvPr/>
        </p:nvPicPr>
        <p:blipFill>
          <a:blip r:embed="rId3">
            <a:alphaModFix/>
          </a:blip>
          <a:stretch>
            <a:fillRect/>
          </a:stretch>
        </p:blipFill>
        <p:spPr>
          <a:xfrm>
            <a:off y="2826721" x="4827021"/>
            <a:ext cy="2099075" cx="30844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What is urine?</a:t>
            </a:r>
          </a:p>
        </p:txBody>
      </p:sp>
      <p:sp>
        <p:nvSpPr>
          <p:cNvPr id="62" name="Shape 62"/>
          <p:cNvSpPr txBox="1"/>
          <p:nvPr>
            <p:ph idx="1" type="body"/>
          </p:nvPr>
        </p:nvSpPr>
        <p:spPr>
          <a:xfrm>
            <a:off y="1460499" x="457200"/>
            <a:ext cy="3465299" cx="8229600"/>
          </a:xfrm>
          <a:prstGeom prst="rect">
            <a:avLst/>
          </a:prstGeom>
        </p:spPr>
        <p:txBody>
          <a:bodyPr bIns="91425" rIns="91425" lIns="91425" tIns="91425" anchor="t" anchorCtr="0">
            <a:noAutofit/>
          </a:bodyPr>
          <a:lstStyle/>
          <a:p>
            <a:pPr rtl="0">
              <a:spcBef>
                <a:spcPts val="0"/>
              </a:spcBef>
              <a:buNone/>
            </a:pPr>
            <a:r>
              <a:rPr lang="en"/>
              <a:t>Urine is fluid waste that is excreted by the kidneys.</a:t>
            </a:r>
          </a:p>
          <a:p>
            <a:pPr rtl="0">
              <a:spcBef>
                <a:spcPts val="0"/>
              </a:spcBef>
              <a:buNone/>
            </a:pPr>
            <a:r>
              <a:t/>
            </a:r>
            <a:endParaRPr/>
          </a:p>
          <a:p>
            <a:pPr rtl="0">
              <a:spcBef>
                <a:spcPts val="0"/>
              </a:spcBef>
              <a:buNone/>
            </a:pPr>
            <a:r>
              <a:rPr lang="en"/>
              <a:t>Urine is 96% water and the other 4% are the waste products such as urea and salts</a:t>
            </a:r>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sz="3000" lang="en"/>
              <a:t>Where do molecules in urine come from?</a:t>
            </a:r>
          </a:p>
        </p:txBody>
      </p:sp>
      <p:sp>
        <p:nvSpPr>
          <p:cNvPr id="68" name="Shape 68"/>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rPr lang="en"/>
              <a:t>The first step of urine formation is filteration blood plasma at the nephrons. In the nephrons, cells, proteins, and other large molecules are filtered out of the glomerulus by the process of ultrafilteration, which leaves an ultafilerate that resembles plasma to enter the Bowman’s space.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Example of that process</a:t>
            </a:r>
          </a:p>
        </p:txBody>
      </p:sp>
      <p:sp>
        <p:nvSpPr>
          <p:cNvPr id="74" name="Shape 74"/>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t/>
            </a:r>
            <a:endParaRPr/>
          </a:p>
        </p:txBody>
      </p:sp>
      <p:pic>
        <p:nvPicPr>
          <p:cNvPr id="75" name="Shape 75"/>
          <p:cNvPicPr preferRelativeResize="0"/>
          <p:nvPr/>
        </p:nvPicPr>
        <p:blipFill>
          <a:blip r:embed="rId3">
            <a:alphaModFix/>
          </a:blip>
          <a:stretch>
            <a:fillRect/>
          </a:stretch>
        </p:blipFill>
        <p:spPr>
          <a:xfrm>
            <a:off y="1570737" x="569475"/>
            <a:ext cy="2905125" cx="352425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sz="2400" lang="en"/>
              <a:t>What would happen if we could not get rid of those molecules into the urine? </a:t>
            </a:r>
          </a:p>
        </p:txBody>
      </p:sp>
      <p:sp>
        <p:nvSpPr>
          <p:cNvPr id="81" name="Shape 81"/>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rPr lang="en"/>
              <a:t>If the urine isn’t filtered, you would have blood, plasma, protein, and other large molecules be the contents of your urine. This is harmful due to the fact that they are deadly to your body and could end up poisoning you in large quanties.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